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9" r:id="rId3"/>
    <p:sldId id="260" r:id="rId4"/>
    <p:sldId id="261" r:id="rId5"/>
    <p:sldId id="262" r:id="rId6"/>
    <p:sldId id="263" r:id="rId7"/>
    <p:sldId id="264" r:id="rId8"/>
    <p:sldId id="257" r:id="rId9"/>
    <p:sldId id="265" r:id="rId10"/>
    <p:sldId id="267" r:id="rId11"/>
    <p:sldId id="269" r:id="rId12"/>
    <p:sldId id="268" r:id="rId13"/>
    <p:sldId id="270" r:id="rId14"/>
    <p:sldId id="271" r:id="rId15"/>
    <p:sldId id="273" r:id="rId16"/>
    <p:sldId id="276" r:id="rId17"/>
    <p:sldId id="274" r:id="rId18"/>
    <p:sldId id="272" r:id="rId19"/>
    <p:sldId id="275" r:id="rId20"/>
    <p:sldId id="278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05.08.2012\&#1086;&#1097;&#1077;&#1089;&#1090;&#1074;&#1086;&#1079;&#1085;&#1072;&#1085;&#1080;&#1077;\&#1084;&#1086;&#1081;%20&#1083;&#1091;&#1095;&#1096;&#1080;&#1081;%20&#1091;&#1088;&#1086;&#1082;\&#1054;&#1093;,%20&#1088;&#1072;&#1085;&#1086;%20&#1074;&#1089;&#1090;&#1072;&#1105;&#1090;%20&#1086;&#1093;&#1088;&#1072;&#1085;&#1072;!%20&#1041;&#1088;&#1077;&#1084;&#1077;&#1085;&#1089;&#1082;&#1080;&#1077;%20&#1084;&#1091;&#1079;&#1099;&#1082;&#1072;&#1085;&#1090;&#1099;.avi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fa38c43-e3fb-4fcf-8cff-1caf36613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75918"/>
            <a:ext cx="8777721" cy="5582082"/>
          </a:xfrm>
          <a:prstGeom prst="rect">
            <a:avLst/>
          </a:prstGeom>
        </p:spPr>
      </p:pic>
      <p:sp>
        <p:nvSpPr>
          <p:cNvPr id="3" name="Круглая лента лицом вверх 2"/>
          <p:cNvSpPr/>
          <p:nvPr/>
        </p:nvSpPr>
        <p:spPr>
          <a:xfrm>
            <a:off x="179512" y="260648"/>
            <a:ext cx="8640960" cy="1224136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ПРАВОЛАНДИЯ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67544" y="691823"/>
            <a:ext cx="806489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Пр</a:t>
            </a: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куратура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осуществляет надзор за исполнением законов, выступает от имени государства в судебном процессе.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fa38c43-e3fb-4fcf-8cff-1caf36613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75918"/>
            <a:ext cx="8777721" cy="5582082"/>
          </a:xfrm>
          <a:prstGeom prst="rect">
            <a:avLst/>
          </a:prstGeom>
        </p:spPr>
      </p:pic>
      <p:sp>
        <p:nvSpPr>
          <p:cNvPr id="3" name="Круглая лента лицом вверх 2"/>
          <p:cNvSpPr/>
          <p:nvPr/>
        </p:nvSpPr>
        <p:spPr>
          <a:xfrm>
            <a:off x="179512" y="260648"/>
            <a:ext cx="8640960" cy="1224136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ПРАВОЛАНДИЯ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635896" y="1628800"/>
            <a:ext cx="3240360" cy="864096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Прокуратура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5868144" y="2708920"/>
            <a:ext cx="3096344" cy="936104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2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3789040"/>
            <a:ext cx="3275856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5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331640" y="5301208"/>
            <a:ext cx="3168352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4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364088" y="5301208"/>
            <a:ext cx="2880320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3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51520" y="1988840"/>
            <a:ext cx="2664296" cy="792088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6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83568" y="1340768"/>
            <a:ext cx="74168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Сле</a:t>
            </a: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д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ственный комитет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осуществляет следственные действия в рамках уголовного права.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fa38c43-e3fb-4fcf-8cff-1caf36613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75918"/>
            <a:ext cx="8777721" cy="5582082"/>
          </a:xfrm>
          <a:prstGeom prst="rect">
            <a:avLst/>
          </a:prstGeom>
        </p:spPr>
      </p:pic>
      <p:sp>
        <p:nvSpPr>
          <p:cNvPr id="3" name="Круглая лента лицом вверх 2"/>
          <p:cNvSpPr/>
          <p:nvPr/>
        </p:nvSpPr>
        <p:spPr>
          <a:xfrm>
            <a:off x="179512" y="260648"/>
            <a:ext cx="8640960" cy="1224136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ПРАВОЛАНДИЯ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635896" y="1628800"/>
            <a:ext cx="3240360" cy="864096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Прокуратура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5868144" y="2708920"/>
            <a:ext cx="3096344" cy="936104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Следственный комитет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3789040"/>
            <a:ext cx="3275856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5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331640" y="5301208"/>
            <a:ext cx="3168352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4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364088" y="5301208"/>
            <a:ext cx="2880320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3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51520" y="1988840"/>
            <a:ext cx="2664296" cy="792088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6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Федеральная служба безопасности (ФСБ)</a:t>
            </a:r>
            <a:r>
              <a:rPr lang="ru-RU" sz="3600" b="1" dirty="0" smtClean="0">
                <a:latin typeface="Comic Sans MS" pitchFamily="66" charset="0"/>
              </a:rPr>
              <a:t>   борется с терроризмом, шпионажем и другими преступлениями против государства.</a:t>
            </a:r>
            <a:endParaRPr lang="ru-RU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х, рано встаёт охрана! Бременские музыкант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34634"/>
            <a:ext cx="9144000" cy="6723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fa38c43-e3fb-4fcf-8cff-1caf36613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75918"/>
            <a:ext cx="8777721" cy="5582082"/>
          </a:xfrm>
          <a:prstGeom prst="rect">
            <a:avLst/>
          </a:prstGeom>
        </p:spPr>
      </p:pic>
      <p:sp>
        <p:nvSpPr>
          <p:cNvPr id="3" name="Круглая лента лицом вверх 2"/>
          <p:cNvSpPr/>
          <p:nvPr/>
        </p:nvSpPr>
        <p:spPr>
          <a:xfrm>
            <a:off x="179512" y="260648"/>
            <a:ext cx="8640960" cy="1224136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ПРАВОЛАНДИЯ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635896" y="1628800"/>
            <a:ext cx="3240360" cy="864096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Прокуратура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5868144" y="2708920"/>
            <a:ext cx="3096344" cy="936104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Следственный комитет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3789040"/>
            <a:ext cx="3275856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5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331640" y="5301208"/>
            <a:ext cx="3168352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4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364088" y="5301208"/>
            <a:ext cx="2880320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omic Sans MS" pitchFamily="66" charset="0"/>
              </a:rPr>
              <a:t>ФСБ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51520" y="1988840"/>
            <a:ext cx="2664296" cy="792088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6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908720"/>
            <a:ext cx="795637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П</a:t>
            </a: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о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лиция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следит за соблюдением общественного порядка, борется с правонарушениями.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fa38c43-e3fb-4fcf-8cff-1caf36613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75918"/>
            <a:ext cx="8777721" cy="5582082"/>
          </a:xfrm>
          <a:prstGeom prst="rect">
            <a:avLst/>
          </a:prstGeom>
        </p:spPr>
      </p:pic>
      <p:sp>
        <p:nvSpPr>
          <p:cNvPr id="3" name="Круглая лента лицом вверх 2"/>
          <p:cNvSpPr/>
          <p:nvPr/>
        </p:nvSpPr>
        <p:spPr>
          <a:xfrm>
            <a:off x="179512" y="260648"/>
            <a:ext cx="8640960" cy="1224136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ПРАВОЛАНДИЯ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635896" y="1628800"/>
            <a:ext cx="3240360" cy="864096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Прокуратура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5868144" y="2708920"/>
            <a:ext cx="3096344" cy="936104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Следственный комитет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3789040"/>
            <a:ext cx="3275856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5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331640" y="5301208"/>
            <a:ext cx="3168352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Полиция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364088" y="5301208"/>
            <a:ext cx="2880320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omic Sans MS" pitchFamily="66" charset="0"/>
              </a:rPr>
              <a:t>ФСБ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51520" y="1988840"/>
            <a:ext cx="2664296" cy="792088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6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95536" y="1769622"/>
            <a:ext cx="85324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Тамо</a:t>
            </a: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жн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я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следит за законностью перемещений товаров и лиц через границу.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293476"/>
            <a:ext cx="828092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Нормы, которые государство в письменном виде закрепляет в законах называются:</a:t>
            </a:r>
          </a:p>
          <a:p>
            <a:pPr marL="0" marR="0" lvl="0" indent="190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omic Sans MS" pitchFamily="66" charset="0"/>
            </a:endParaRPr>
          </a:p>
          <a:p>
            <a:pPr marL="0" marR="0" lvl="0" indent="19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</a:rPr>
              <a:t>нормами морали</a:t>
            </a:r>
          </a:p>
          <a:p>
            <a:pPr marL="0" marR="0" lvl="0" indent="19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omic Sans MS" pitchFamily="66" charset="0"/>
            </a:endParaRPr>
          </a:p>
          <a:p>
            <a:pPr marL="0" marR="0" lvl="0" indent="19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</a:rPr>
              <a:t>нормами права</a:t>
            </a:r>
          </a:p>
          <a:p>
            <a:pPr marL="0" marR="0" lvl="0" indent="19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omic Sans MS" pitchFamily="66" charset="0"/>
            </a:endParaRPr>
          </a:p>
          <a:p>
            <a:pPr marL="0" marR="0" lvl="0" indent="190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Times New Roman" pitchFamily="18" charset="0"/>
              </a:rPr>
              <a:t>нормами  поведения.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fa38c43-e3fb-4fcf-8cff-1caf36613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75918"/>
            <a:ext cx="8777721" cy="5582082"/>
          </a:xfrm>
          <a:prstGeom prst="rect">
            <a:avLst/>
          </a:prstGeom>
        </p:spPr>
      </p:pic>
      <p:sp>
        <p:nvSpPr>
          <p:cNvPr id="3" name="Круглая лента лицом вверх 2"/>
          <p:cNvSpPr/>
          <p:nvPr/>
        </p:nvSpPr>
        <p:spPr>
          <a:xfrm>
            <a:off x="179512" y="260648"/>
            <a:ext cx="8640960" cy="1224136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ПРАВОЛАНДИЯ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635896" y="1628800"/>
            <a:ext cx="3240360" cy="864096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Прокуратура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5868144" y="2708920"/>
            <a:ext cx="3096344" cy="936104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Следственный комитет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3789040"/>
            <a:ext cx="3275856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Таможня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331640" y="5301208"/>
            <a:ext cx="3168352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Полиция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364088" y="5301208"/>
            <a:ext cx="2880320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omic Sans MS" pitchFamily="66" charset="0"/>
              </a:rPr>
              <a:t>ФСБ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51520" y="1988840"/>
            <a:ext cx="2664296" cy="792088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6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11560" y="1124744"/>
          <a:ext cx="8136904" cy="4999424"/>
        </p:xfrm>
        <a:graphic>
          <a:graphicData uri="http://schemas.openxmlformats.org/drawingml/2006/table">
            <a:tbl>
              <a:tblPr/>
              <a:tblGrid>
                <a:gridCol w="4068452"/>
                <a:gridCol w="4068452"/>
              </a:tblGrid>
              <a:tr h="151216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                        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  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latin typeface="Comic Sans MS" pitchFamily="66" charset="0"/>
                          <a:ea typeface="Times New Roman"/>
                        </a:rPr>
                        <a:t>стул</a:t>
                      </a:r>
                      <a:endParaRPr lang="ru-RU" sz="40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4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mic Sans MS" pitchFamily="66" charset="0"/>
                          <a:ea typeface="Times New Roman"/>
                          <a:cs typeface="+mn-cs"/>
                        </a:rPr>
                        <a:t>дом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42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829" name="WordArt 13"/>
          <p:cNvSpPr>
            <a:spLocks noChangeArrowheads="1" noChangeShapeType="1" noTextEdit="1"/>
          </p:cNvSpPr>
          <p:nvPr/>
        </p:nvSpPr>
        <p:spPr bwMode="auto">
          <a:xfrm>
            <a:off x="1691680" y="1268760"/>
            <a:ext cx="504056" cy="10797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 Black"/>
              </a:rPr>
              <a:t>Т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Arial Black"/>
            </a:endParaRPr>
          </a:p>
        </p:txBody>
      </p:sp>
      <p:sp>
        <p:nvSpPr>
          <p:cNvPr id="34828" name="WordArt 12"/>
          <p:cNvSpPr>
            <a:spLocks noChangeArrowheads="1" noChangeShapeType="1" noTextEdit="1"/>
          </p:cNvSpPr>
          <p:nvPr/>
        </p:nvSpPr>
        <p:spPr bwMode="auto">
          <a:xfrm>
            <a:off x="8028384" y="1412776"/>
            <a:ext cx="440432" cy="9361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 Black"/>
              </a:rPr>
              <a:t>,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Arial Black"/>
            </a:endParaRPr>
          </a:p>
        </p:txBody>
      </p:sp>
      <p:sp>
        <p:nvSpPr>
          <p:cNvPr id="34827" name="WordArt 11"/>
          <p:cNvSpPr>
            <a:spLocks noChangeArrowheads="1" noChangeShapeType="1" noTextEdit="1"/>
          </p:cNvSpPr>
          <p:nvPr/>
        </p:nvSpPr>
        <p:spPr bwMode="auto">
          <a:xfrm>
            <a:off x="3491880" y="1340768"/>
            <a:ext cx="432048" cy="9357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 Black"/>
              </a:rPr>
              <a:t>,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Arial Black"/>
            </a:endParaRPr>
          </a:p>
        </p:txBody>
      </p:sp>
      <p:sp>
        <p:nvSpPr>
          <p:cNvPr id="34826" name="WordArt 10"/>
          <p:cNvSpPr>
            <a:spLocks noChangeArrowheads="1" noChangeShapeType="1" noTextEdit="1"/>
          </p:cNvSpPr>
          <p:nvPr/>
        </p:nvSpPr>
        <p:spPr bwMode="auto">
          <a:xfrm>
            <a:off x="7308304" y="1412776"/>
            <a:ext cx="440432" cy="93610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Arial Black"/>
              </a:rPr>
              <a:t>,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effectLst/>
              <a:latin typeface="Arial Black"/>
            </a:endParaRPr>
          </a:p>
        </p:txBody>
      </p:sp>
      <p:pic>
        <p:nvPicPr>
          <p:cNvPr id="34825" name="Рисунок 1" descr="Картинка 9 из 238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573016"/>
            <a:ext cx="1584176" cy="2405600"/>
          </a:xfrm>
          <a:prstGeom prst="rect">
            <a:avLst/>
          </a:prstGeom>
          <a:noFill/>
        </p:spPr>
      </p:pic>
      <p:pic>
        <p:nvPicPr>
          <p:cNvPr id="34824" name="Рисунок 25" descr="Картинка 35 из 154329"/>
          <p:cNvPicPr>
            <a:picLocks noChangeAspect="1" noChangeArrowheads="1"/>
          </p:cNvPicPr>
          <p:nvPr/>
        </p:nvPicPr>
        <p:blipFill>
          <a:blip r:embed="rId3" cstate="print"/>
          <a:srcRect l="22131" r="20776" b="37579"/>
          <a:stretch>
            <a:fillRect/>
          </a:stretch>
        </p:blipFill>
        <p:spPr bwMode="auto">
          <a:xfrm>
            <a:off x="6084168" y="3717032"/>
            <a:ext cx="2592288" cy="2825457"/>
          </a:xfrm>
          <a:prstGeom prst="rect">
            <a:avLst/>
          </a:prstGeom>
          <a:noFill/>
        </p:spPr>
      </p:pic>
      <p:sp>
        <p:nvSpPr>
          <p:cNvPr id="34830" name="AutoShape 14"/>
          <p:cNvSpPr>
            <a:spLocks noChangeShapeType="1"/>
          </p:cNvSpPr>
          <p:nvPr/>
        </p:nvSpPr>
        <p:spPr bwMode="auto">
          <a:xfrm>
            <a:off x="1619672" y="1268760"/>
            <a:ext cx="576064" cy="1080120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971600" y="2708920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spc="1110" dirty="0" smtClean="0">
                <a:solidFill>
                  <a:srgbClr val="C00000"/>
                </a:solidFill>
                <a:latin typeface="Comic Sans MS" pitchFamily="66" charset="0"/>
              </a:rPr>
              <a:t>суд</a:t>
            </a:r>
            <a:endParaRPr lang="ru-RU" sz="4800" b="1" spc="1110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67544" y="1830596"/>
            <a:ext cx="78843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Су</a:t>
            </a:r>
            <a:r>
              <a:rPr lang="ru-RU" sz="3600" b="1" u="sng" dirty="0" smtClean="0">
                <a:solidFill>
                  <a:srgbClr val="C00000"/>
                </a:solidFill>
                <a:latin typeface="Comic Sans MS" pitchFamily="66" charset="0"/>
              </a:rPr>
              <a:t>д</a:t>
            </a:r>
            <a:r>
              <a:rPr lang="ru-RU" sz="3600" b="1" dirty="0" smtClean="0">
                <a:latin typeface="Comic Sans MS" pitchFamily="66" charset="0"/>
              </a:rPr>
              <a:t>  осуществляет правосудие.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strike="noStrike" cap="none" normalizeH="0" baseline="0" dirty="0" smtClean="0">
              <a:ln>
                <a:noFill/>
              </a:ln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fa38c43-e3fb-4fcf-8cff-1caf36613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75918"/>
            <a:ext cx="8777721" cy="5582082"/>
          </a:xfrm>
          <a:prstGeom prst="rect">
            <a:avLst/>
          </a:prstGeom>
        </p:spPr>
      </p:pic>
      <p:sp>
        <p:nvSpPr>
          <p:cNvPr id="3" name="Круглая лента лицом вверх 2"/>
          <p:cNvSpPr/>
          <p:nvPr/>
        </p:nvSpPr>
        <p:spPr>
          <a:xfrm>
            <a:off x="179512" y="260648"/>
            <a:ext cx="8640960" cy="1224136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ПРАВОЛАНДИЯ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635896" y="1628800"/>
            <a:ext cx="3240360" cy="864096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Прокуратура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5868144" y="2708920"/>
            <a:ext cx="3096344" cy="936104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Следственный комитет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3789040"/>
            <a:ext cx="3275856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Таможня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331640" y="5301208"/>
            <a:ext cx="3168352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Полиция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364088" y="5301208"/>
            <a:ext cx="2880320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omic Sans MS" pitchFamily="66" charset="0"/>
              </a:rPr>
              <a:t>ФСБ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51520" y="1988840"/>
            <a:ext cx="2664296" cy="792088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omic Sans MS" pitchFamily="66" charset="0"/>
              </a:rPr>
              <a:t>суд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79512" y="764704"/>
            <a:ext cx="824440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Правоохранительные органы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</a:rPr>
              <a:t>- это органы, которые осуществляют правоохранительную деятельность по обеспечению законности, правопорядка, охране прав и свобод человека.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99592" y="2420888"/>
          <a:ext cx="7560840" cy="609600"/>
        </p:xfrm>
        <a:graphic>
          <a:graphicData uri="http://schemas.openxmlformats.org/drawingml/2006/table">
            <a:tbl>
              <a:tblPr/>
              <a:tblGrid>
                <a:gridCol w="7560840"/>
              </a:tblGrid>
              <a:tr h="5160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Осуществляет правосудие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75656" y="3244334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Суд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260649"/>
          <a:ext cx="7560840" cy="2194560"/>
        </p:xfrm>
        <a:graphic>
          <a:graphicData uri="http://schemas.openxmlformats.org/drawingml/2006/table">
            <a:tbl>
              <a:tblPr/>
              <a:tblGrid>
                <a:gridCol w="7560840"/>
              </a:tblGrid>
              <a:tr h="5160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Следит за законностью перемещения  товаров и людей через границу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7030A0"/>
                        </a:solidFill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75656" y="3244334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Таможня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3568" y="1916832"/>
          <a:ext cx="7560840" cy="548640"/>
        </p:xfrm>
        <a:graphic>
          <a:graphicData uri="http://schemas.openxmlformats.org/drawingml/2006/table">
            <a:tbl>
              <a:tblPr/>
              <a:tblGrid>
                <a:gridCol w="7560840"/>
              </a:tblGrid>
              <a:tr h="516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Борется с терроризмом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75656" y="3244334"/>
            <a:ext cx="684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Федеральная служба безопасности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43608" y="1484784"/>
          <a:ext cx="7560840" cy="1097280"/>
        </p:xfrm>
        <a:graphic>
          <a:graphicData uri="http://schemas.openxmlformats.org/drawingml/2006/table">
            <a:tbl>
              <a:tblPr/>
              <a:tblGrid>
                <a:gridCol w="7560840"/>
              </a:tblGrid>
              <a:tr h="5160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Следит за общественным порядком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75656" y="3244334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Полиция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1628800"/>
          <a:ext cx="7560840" cy="1645920"/>
        </p:xfrm>
        <a:graphic>
          <a:graphicData uri="http://schemas.openxmlformats.org/drawingml/2006/table">
            <a:tbl>
              <a:tblPr/>
              <a:tblGrid>
                <a:gridCol w="7560840"/>
              </a:tblGrid>
              <a:tr h="5160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Осуществляет надзор за соблюдением законов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7030A0"/>
                        </a:solidFill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03648" y="4221088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Прокуратура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-14300"/>
            <a:ext cx="828092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9685">
              <a:spcAft>
                <a:spcPts val="0"/>
              </a:spcAf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Что не является признаком права:</a:t>
            </a:r>
          </a:p>
          <a:p>
            <a:pPr indent="19685">
              <a:spcAft>
                <a:spcPts val="0"/>
              </a:spcAft>
            </a:pPr>
            <a:endParaRPr lang="ru-RU" sz="3600" b="1" dirty="0" smtClean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за нарушение права всегда наступает юридическая ответственность;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endParaRPr lang="ru-RU" sz="3600" b="1" dirty="0" smtClean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правило, записанное в любом законе, и  есть право;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endParaRPr lang="ru-RU" sz="3600" b="1" dirty="0" smtClean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с помощью права можно сделать людей счастливыми.</a:t>
            </a:r>
            <a:endParaRPr lang="ru-RU" sz="3600" b="1" dirty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1196752"/>
          <a:ext cx="7560840" cy="1645920"/>
        </p:xfrm>
        <a:graphic>
          <a:graphicData uri="http://schemas.openxmlformats.org/drawingml/2006/table">
            <a:tbl>
              <a:tblPr/>
              <a:tblGrid>
                <a:gridCol w="7560840"/>
              </a:tblGrid>
              <a:tr h="10321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Осуществляет следственные действия в рамках уголовного права.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75656" y="3244334"/>
            <a:ext cx="684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Следственный комитет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27584" y="260649"/>
          <a:ext cx="7560840" cy="1645920"/>
        </p:xfrm>
        <a:graphic>
          <a:graphicData uri="http://schemas.openxmlformats.org/drawingml/2006/table">
            <a:tbl>
              <a:tblPr/>
              <a:tblGrid>
                <a:gridCol w="7560840"/>
              </a:tblGrid>
              <a:tr h="10321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Выступает от имени государства в судебном процессе.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75656" y="3244334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Прокуратура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99592" y="1988840"/>
          <a:ext cx="7560840" cy="1097280"/>
        </p:xfrm>
        <a:graphic>
          <a:graphicData uri="http://schemas.openxmlformats.org/drawingml/2006/table">
            <a:tbl>
              <a:tblPr/>
              <a:tblGrid>
                <a:gridCol w="7560840"/>
              </a:tblGrid>
              <a:tr h="10321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Борется с шпионажем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7030A0"/>
                        </a:solidFill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75656" y="3244334"/>
            <a:ext cx="6840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Федеральная служба безопасности</a:t>
            </a:r>
            <a:endParaRPr lang="ru-RU" sz="4800" b="1" dirty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700808"/>
            <a:ext cx="69236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</a:rPr>
              <a:t>Борется с правонарушениями</a:t>
            </a:r>
            <a:endParaRPr lang="ru-RU" sz="36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3356992"/>
            <a:ext cx="49507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Полиция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fa38c43-e3fb-4fcf-8cff-1caf36613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75918"/>
            <a:ext cx="8777721" cy="5582082"/>
          </a:xfrm>
          <a:prstGeom prst="rect">
            <a:avLst/>
          </a:prstGeom>
        </p:spPr>
      </p:pic>
      <p:sp>
        <p:nvSpPr>
          <p:cNvPr id="3" name="Круглая лента лицом вверх 2"/>
          <p:cNvSpPr/>
          <p:nvPr/>
        </p:nvSpPr>
        <p:spPr>
          <a:xfrm>
            <a:off x="179512" y="260648"/>
            <a:ext cx="8640960" cy="1224136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ПРАВОЛАНДИЯ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635896" y="1628800"/>
            <a:ext cx="3240360" cy="864096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Прокуратура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5868144" y="2708920"/>
            <a:ext cx="3096344" cy="936104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Следственный комитет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3789040"/>
            <a:ext cx="3275856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Таможня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331640" y="5301208"/>
            <a:ext cx="3168352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Полиция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364088" y="5301208"/>
            <a:ext cx="2880320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omic Sans MS" pitchFamily="66" charset="0"/>
              </a:rPr>
              <a:t>ФСБ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51520" y="1988840"/>
            <a:ext cx="2664296" cy="792088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Comic Sans MS" pitchFamily="66" charset="0"/>
              </a:rPr>
              <a:t>суд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093699"/>
            <a:ext cx="828092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19685"/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Основной закон государства это:</a:t>
            </a:r>
            <a:endParaRPr lang="ru-RU" sz="36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indent="19685">
              <a:spcAft>
                <a:spcPts val="0"/>
              </a:spcAft>
            </a:pPr>
            <a:endParaRPr lang="ru-RU" sz="3600" b="1" dirty="0" smtClean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Конституция;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endParaRPr lang="ru-RU" sz="3600" b="1" dirty="0" smtClean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Декларация;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endParaRPr lang="ru-RU" sz="3600" b="1" dirty="0" smtClean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Конвенция.</a:t>
            </a:r>
            <a:endParaRPr lang="ru-RU" sz="3600" b="1" dirty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093702"/>
            <a:ext cx="828092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0"/>
              </a:spcAf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2"/>
                </a:solidFill>
                <a:latin typeface="Comic Sans MS" pitchFamily="66" charset="0"/>
                <a:ea typeface="Times New Roman"/>
              </a:rPr>
              <a:t>Какой ветви власти не бывает:</a:t>
            </a:r>
          </a:p>
          <a:p>
            <a:pPr algn="just">
              <a:spcAft>
                <a:spcPts val="0"/>
              </a:spcAft>
            </a:pPr>
            <a:endParaRPr lang="ru-RU" sz="3600" dirty="0" smtClean="0">
              <a:solidFill>
                <a:schemeClr val="accent2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Законодательной;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endParaRPr lang="ru-RU" sz="3600" b="1" dirty="0" smtClean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Исполнительной;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endParaRPr lang="ru-RU" sz="3600" b="1" dirty="0" smtClean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Судебно-исполнительной.</a:t>
            </a:r>
            <a:endParaRPr lang="ru-RU" sz="3600" b="1" dirty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-291291"/>
            <a:ext cx="8280920" cy="68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spcAft>
                <a:spcPts val="0"/>
              </a:spcAf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  <a:ea typeface="Times New Roman"/>
              </a:rPr>
              <a:t>Что чему подчиняется?</a:t>
            </a:r>
          </a:p>
          <a:p>
            <a:pPr algn="just">
              <a:spcAft>
                <a:spcPts val="0"/>
              </a:spcAft>
            </a:pPr>
            <a:endParaRPr lang="ru-RU" sz="3600" b="1" dirty="0" smtClean="0">
              <a:solidFill>
                <a:srgbClr val="C0000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Конституция России  подчиняется законам России;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endParaRPr lang="ru-RU" sz="3600" b="1" dirty="0" smtClean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Международные законы подчиняются Конституции России; 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endParaRPr lang="ru-RU" sz="3600" b="1" dirty="0" smtClean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ru-RU" sz="3600" b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Конституция РФ  подчиняется международным законам.</a:t>
            </a:r>
          </a:p>
          <a:p>
            <a:pPr algn="just">
              <a:spcAft>
                <a:spcPts val="0"/>
              </a:spcAft>
            </a:pPr>
            <a:r>
              <a:rPr lang="ru-RU" sz="3600" b="1" i="1" dirty="0" smtClean="0">
                <a:solidFill>
                  <a:srgbClr val="7030A0"/>
                </a:solidFill>
                <a:latin typeface="Comic Sans MS" pitchFamily="66" charset="0"/>
                <a:ea typeface="Times New Roman"/>
              </a:rPr>
              <a:t> </a:t>
            </a:r>
            <a:endParaRPr lang="ru-RU" sz="3600" b="1" dirty="0">
              <a:solidFill>
                <a:srgbClr val="7030A0"/>
              </a:solidFill>
              <a:latin typeface="Comic Sans MS" pitchFamily="66" charset="0"/>
              <a:ea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97649.jpg"/>
          <p:cNvPicPr>
            <a:picLocks noChangeAspect="1"/>
          </p:cNvPicPr>
          <p:nvPr/>
        </p:nvPicPr>
        <p:blipFill>
          <a:blip r:embed="rId2" cstate="print"/>
          <a:srcRect l="20312" t="41927" r="25000" b="17925"/>
          <a:stretch>
            <a:fillRect/>
          </a:stretch>
        </p:blipFill>
        <p:spPr>
          <a:xfrm>
            <a:off x="4572000" y="2060848"/>
            <a:ext cx="4320480" cy="45673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548680"/>
            <a:ext cx="82809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ПРАВООХРАНИТЕЛЬНЫЕ ОРГАНЫ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fa38c43-e3fb-4fcf-8cff-1caf366133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75918"/>
            <a:ext cx="8777721" cy="5582082"/>
          </a:xfrm>
          <a:prstGeom prst="rect">
            <a:avLst/>
          </a:prstGeom>
        </p:spPr>
      </p:pic>
      <p:sp>
        <p:nvSpPr>
          <p:cNvPr id="3" name="Круглая лента лицом вверх 2"/>
          <p:cNvSpPr/>
          <p:nvPr/>
        </p:nvSpPr>
        <p:spPr>
          <a:xfrm>
            <a:off x="179512" y="260648"/>
            <a:ext cx="8640960" cy="1224136"/>
          </a:xfrm>
          <a:prstGeom prst="ellipseRibbon2">
            <a:avLst>
              <a:gd name="adj1" fmla="val 25000"/>
              <a:gd name="adj2" fmla="val 100000"/>
              <a:gd name="adj3" fmla="val 125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mic Sans MS" pitchFamily="66" charset="0"/>
              </a:rPr>
              <a:t>ПРАВОЛАНДИЯ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635896" y="1628800"/>
            <a:ext cx="2952328" cy="864096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1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5868144" y="2708920"/>
            <a:ext cx="3096344" cy="936104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2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0" y="3789040"/>
            <a:ext cx="3275856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5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1331640" y="5301208"/>
            <a:ext cx="3168352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4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364088" y="5301208"/>
            <a:ext cx="2880320" cy="1008112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3</a:t>
            </a:r>
            <a:endParaRPr lang="ru-RU" sz="5400" b="1" dirty="0">
              <a:latin typeface="Comic Sans MS" pitchFamily="66" charset="0"/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51520" y="1988840"/>
            <a:ext cx="2664296" cy="792088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6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3566" y="620690"/>
          <a:ext cx="7920885" cy="5760640"/>
        </p:xfrm>
        <a:graphic>
          <a:graphicData uri="http://schemas.openxmlformats.org/drawingml/2006/table">
            <a:tbl>
              <a:tblPr/>
              <a:tblGrid>
                <a:gridCol w="1131555"/>
                <a:gridCol w="1131555"/>
                <a:gridCol w="1131555"/>
                <a:gridCol w="1131555"/>
                <a:gridCol w="1131555"/>
                <a:gridCol w="1131555"/>
                <a:gridCol w="1131555"/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Ъ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Ю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Comic Sans MS" pitchFamily="66" charset="0"/>
                          <a:ea typeface="Times New Roman"/>
                        </a:rPr>
                        <a:t>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Comic Sans MS" pitchFamily="66" charset="0"/>
                          <a:ea typeface="Times New Roman"/>
                        </a:rPr>
                        <a:t>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b="1" dirty="0">
                        <a:latin typeface="Comic Sans MS" pitchFamily="66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389</Words>
  <Application>Microsoft Office PowerPoint</Application>
  <PresentationFormat>Экран (4:3)</PresentationFormat>
  <Paragraphs>194</Paragraphs>
  <Slides>34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Xaker</cp:lastModifiedBy>
  <cp:revision>9</cp:revision>
  <dcterms:modified xsi:type="dcterms:W3CDTF">2012-09-02T19:06:16Z</dcterms:modified>
</cp:coreProperties>
</file>